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D5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3" d="100"/>
          <a:sy n="133" d="100"/>
        </p:scale>
        <p:origin x="-172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E49CB-E66A-48C0-975F-A107B00BBD9A}" type="datetimeFigureOut">
              <a:rPr lang="fr-FR" smtClean="0"/>
              <a:t>26.04.13</a:t>
            </a:fld>
            <a:endParaRPr lang="fr-FR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fr-FR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EE94D-B861-4342-BA53-7C10E13ED4E0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142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map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2012‘s </a:t>
            </a:r>
            <a:r>
              <a:rPr lang="de-DE" dirty="0" err="1" smtClean="0"/>
              <a:t>race</a:t>
            </a:r>
            <a:endParaRPr lang="de-DE" dirty="0" smtClean="0"/>
          </a:p>
          <a:p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E94D-B861-4342-BA53-7C10E13ED4E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8414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J‘EN AI CHIER POUR</a:t>
            </a:r>
            <a:r>
              <a:rPr lang="de-DE" baseline="0" dirty="0" smtClean="0"/>
              <a:t> FAIRE SES CONVERTSION UN PEU DE RESPECT =DDDD</a:t>
            </a:r>
          </a:p>
          <a:p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E94D-B861-4342-BA53-7C10E13ED4E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6562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Money </a:t>
            </a:r>
            <a:r>
              <a:rPr lang="de-DE" dirty="0" err="1" smtClean="0"/>
              <a:t>money</a:t>
            </a:r>
            <a:r>
              <a:rPr lang="de-DE" dirty="0" smtClean="0"/>
              <a:t> =DDD</a:t>
            </a:r>
          </a:p>
          <a:p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E94D-B861-4342-BA53-7C10E13ED4E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1048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DCD3B24-18A6-49A5-9CC7-89E152246F4E}" type="datetimeFigureOut">
              <a:rPr lang="en-GB" smtClean="0"/>
              <a:t>26.04.13</a:t>
            </a:fld>
            <a:endParaRPr lang="en-GB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210B352-E16A-4BA3-82DC-72A8CA6D7BC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D3B24-18A6-49A5-9CC7-89E152246F4E}" type="datetimeFigureOut">
              <a:rPr lang="en-GB" smtClean="0"/>
              <a:t>26.04.13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10B352-E16A-4BA3-82DC-72A8CA6D7BC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D3B24-18A6-49A5-9CC7-89E152246F4E}" type="datetimeFigureOut">
              <a:rPr lang="en-GB" smtClean="0"/>
              <a:t>26.04.13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10B352-E16A-4BA3-82DC-72A8CA6D7BC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D3B24-18A6-49A5-9CC7-89E152246F4E}" type="datetimeFigureOut">
              <a:rPr lang="en-GB" smtClean="0"/>
              <a:t>26.04.13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10B352-E16A-4BA3-82DC-72A8CA6D7BC7}" type="slidenum">
              <a:rPr lang="en-GB" smtClean="0"/>
              <a:t>‹Nr.›</a:t>
            </a:fld>
            <a:endParaRPr lang="en-GB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D3B24-18A6-49A5-9CC7-89E152246F4E}" type="datetimeFigureOut">
              <a:rPr lang="en-GB" smtClean="0"/>
              <a:t>26.04.13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10B352-E16A-4BA3-82DC-72A8CA6D7BC7}" type="slidenum">
              <a:rPr lang="en-GB" smtClean="0"/>
              <a:t>‹Nr.›</a:t>
            </a:fld>
            <a:endParaRPr lang="en-GB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D3B24-18A6-49A5-9CC7-89E152246F4E}" type="datetimeFigureOut">
              <a:rPr lang="en-GB" smtClean="0"/>
              <a:t>26.04.13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10B352-E16A-4BA3-82DC-72A8CA6D7BC7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D3B24-18A6-49A5-9CC7-89E152246F4E}" type="datetimeFigureOut">
              <a:rPr lang="en-GB" smtClean="0"/>
              <a:t>26.04.13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10B352-E16A-4BA3-82DC-72A8CA6D7BC7}" type="slidenum">
              <a:rPr lang="en-GB" smtClean="0"/>
              <a:t>‹Nr.›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D3B24-18A6-49A5-9CC7-89E152246F4E}" type="datetimeFigureOut">
              <a:rPr lang="en-GB" smtClean="0"/>
              <a:t>26.04.13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10B352-E16A-4BA3-82DC-72A8CA6D7BC7}" type="slidenum">
              <a:rPr lang="en-GB" smtClean="0"/>
              <a:t>‹Nr.›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D3B24-18A6-49A5-9CC7-89E152246F4E}" type="datetimeFigureOut">
              <a:rPr lang="en-GB" smtClean="0"/>
              <a:t>26.04.13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10B352-E16A-4BA3-82DC-72A8CA6D7BC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DCD3B24-18A6-49A5-9CC7-89E152246F4E}" type="datetimeFigureOut">
              <a:rPr lang="en-GB" smtClean="0"/>
              <a:t>26.04.13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10B352-E16A-4BA3-82DC-72A8CA6D7BC7}" type="slidenum">
              <a:rPr lang="en-GB" smtClean="0"/>
              <a:t>‹Nr.›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DCD3B24-18A6-49A5-9CC7-89E152246F4E}" type="datetimeFigureOut">
              <a:rPr lang="en-GB" smtClean="0"/>
              <a:t>26.04.13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210B352-E16A-4BA3-82DC-72A8CA6D7BC7}" type="slidenum">
              <a:rPr lang="en-GB" smtClean="0"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DCD3B24-18A6-49A5-9CC7-89E152246F4E}" type="datetimeFigureOut">
              <a:rPr lang="en-GB" smtClean="0"/>
              <a:t>26.04.13</a:t>
            </a:fld>
            <a:endParaRPr lang="en-GB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210B352-E16A-4BA3-82DC-72A8CA6D7BC7}" type="slidenum">
              <a:rPr lang="en-GB" smtClean="0"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4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4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040"/>
            <a:ext cx="9144000" cy="6054328"/>
          </a:xfrm>
          <a:prstGeom prst="rect">
            <a:avLst/>
          </a:prstGeom>
          <a:solidFill>
            <a:schemeClr val="tx1">
              <a:tint val="75000"/>
            </a:schemeClr>
          </a:solidFill>
          <a:effectLst>
            <a:glow rad="1905000">
              <a:schemeClr val="accent1">
                <a:alpha val="90000"/>
              </a:schemeClr>
            </a:glow>
            <a:reflection endPos="0" dir="5400000" sy="-100000" algn="bl" rotWithShape="0"/>
            <a:softEdge rad="0"/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96136" y="980728"/>
            <a:ext cx="3200400" cy="841648"/>
          </a:xfrm>
        </p:spPr>
        <p:txBody>
          <a:bodyPr>
            <a:normAutofit fontScale="32500" lnSpcReduction="20000"/>
          </a:bodyPr>
          <a:lstStyle/>
          <a:p>
            <a:endParaRPr lang="en-GB" dirty="0" smtClean="0"/>
          </a:p>
          <a:p>
            <a:endParaRPr lang="en-GB" dirty="0"/>
          </a:p>
          <a:p>
            <a:pPr algn="r"/>
            <a:r>
              <a:rPr lang="en-GB" sz="4500" i="1" dirty="0" smtClean="0">
                <a:solidFill>
                  <a:schemeClr val="tx1"/>
                </a:solidFill>
              </a:rPr>
              <a:t> Luc Weaver and </a:t>
            </a:r>
            <a:r>
              <a:rPr lang="en-GB" sz="4500" i="1" dirty="0" err="1" smtClean="0">
                <a:solidFill>
                  <a:schemeClr val="tx1"/>
                </a:solidFill>
              </a:rPr>
              <a:t>Aksel</a:t>
            </a:r>
            <a:r>
              <a:rPr lang="en-GB" sz="4500" i="1" dirty="0" smtClean="0">
                <a:solidFill>
                  <a:schemeClr val="tx1"/>
                </a:solidFill>
              </a:rPr>
              <a:t> Durand</a:t>
            </a:r>
            <a:endParaRPr lang="en-GB" sz="4500" i="1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79512" y="342216"/>
            <a:ext cx="50438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de-DE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 tour de </a:t>
            </a:r>
            <a:r>
              <a:rPr lang="de-DE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france</a:t>
            </a:r>
            <a:endParaRPr lang="de-DE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0604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853" y="-99392"/>
            <a:ext cx="4251960" cy="326440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  <a:tabLst>
                <a:tab pos="914400" algn="l"/>
              </a:tabLst>
            </a:pPr>
            <a:r>
              <a:rPr lang="en-GB" dirty="0" smtClean="0">
                <a:solidFill>
                  <a:prstClr val="black"/>
                </a:solidFill>
                <a:ea typeface="Times New Roman"/>
                <a:cs typeface="Times New Roman"/>
              </a:rPr>
              <a:t>Lance Armstrong has “ won” 7 Titles</a:t>
            </a:r>
          </a:p>
          <a:p>
            <a:pPr lvl="1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  <a:tabLst>
                <a:tab pos="914400" algn="l"/>
              </a:tabLst>
            </a:pPr>
            <a:r>
              <a:rPr lang="en-GB" dirty="0" smtClean="0">
                <a:solidFill>
                  <a:prstClr val="black"/>
                </a:solidFill>
                <a:ea typeface="Times New Roman"/>
                <a:cs typeface="Times New Roman"/>
              </a:rPr>
              <a:t> until </a:t>
            </a:r>
            <a:r>
              <a:rPr lang="en-GB" dirty="0">
                <a:solidFill>
                  <a:prstClr val="black"/>
                </a:solidFill>
                <a:ea typeface="Times New Roman"/>
                <a:cs typeface="Times New Roman"/>
              </a:rPr>
              <a:t>he was stripped of his awards and banned for life from all UCI events following an </a:t>
            </a:r>
            <a:r>
              <a:rPr lang="en-GB" dirty="0" smtClean="0">
                <a:solidFill>
                  <a:prstClr val="black"/>
                </a:solidFill>
                <a:ea typeface="Times New Roman"/>
                <a:cs typeface="Times New Roman"/>
              </a:rPr>
              <a:t>Official Investigation into Doping Cases against him.</a:t>
            </a:r>
            <a:endParaRPr lang="en-GB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  <a:tabLst>
                <a:tab pos="914400" algn="l"/>
              </a:tabLst>
            </a:pPr>
            <a:r>
              <a:rPr lang="en-GB" dirty="0">
                <a:solidFill>
                  <a:prstClr val="black"/>
                </a:solidFill>
                <a:ea typeface="Times New Roman"/>
                <a:cs typeface="Times New Roman"/>
              </a:rPr>
              <a:t> </a:t>
            </a:r>
            <a:r>
              <a:rPr lang="en-GB" dirty="0" smtClean="0">
                <a:solidFill>
                  <a:prstClr val="black"/>
                </a:solidFill>
                <a:ea typeface="Times New Roman"/>
                <a:cs typeface="Times New Roman"/>
              </a:rPr>
              <a:t>All his  </a:t>
            </a:r>
            <a:r>
              <a:rPr lang="en-GB" dirty="0">
                <a:solidFill>
                  <a:prstClr val="black"/>
                </a:solidFill>
                <a:ea typeface="Times New Roman"/>
                <a:cs typeface="Times New Roman"/>
              </a:rPr>
              <a:t>appearances since 1998 have been disqualified due to Armstrong's </a:t>
            </a:r>
            <a:r>
              <a:rPr lang="en-GB" dirty="0" smtClean="0">
                <a:solidFill>
                  <a:prstClr val="black"/>
                </a:solidFill>
                <a:ea typeface="Times New Roman"/>
                <a:cs typeface="Times New Roman"/>
              </a:rPr>
              <a:t>performance enhancing </a:t>
            </a:r>
            <a:r>
              <a:rPr lang="en-GB" dirty="0">
                <a:solidFill>
                  <a:prstClr val="black"/>
                </a:solidFill>
                <a:ea typeface="Times New Roman"/>
                <a:cs typeface="Times New Roman"/>
              </a:rPr>
              <a:t>drug </a:t>
            </a:r>
            <a:r>
              <a:rPr lang="en-GB" dirty="0" smtClean="0">
                <a:solidFill>
                  <a:prstClr val="black"/>
                </a:solidFill>
                <a:ea typeface="Times New Roman"/>
                <a:cs typeface="Times New Roman"/>
              </a:rPr>
              <a:t>use so from 1998 to 2005 there has been no winner.</a:t>
            </a:r>
            <a:endParaRPr lang="en-GB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Lance Armstrong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9268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786" y="188640"/>
            <a:ext cx="4845189" cy="302433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34" y="2204864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lvl="0">
              <a:tabLst>
                <a:tab pos="457200" algn="l"/>
              </a:tabLst>
            </a:pPr>
            <a:r>
              <a:rPr lang="en-GB" dirty="0">
                <a:ea typeface="Times New Roman"/>
              </a:rPr>
              <a:t>Doctor </a:t>
            </a:r>
            <a:r>
              <a:rPr lang="en-GB" dirty="0" err="1" smtClean="0">
                <a:ea typeface="Times New Roman"/>
              </a:rPr>
              <a:t>Eufemiano</a:t>
            </a:r>
            <a:r>
              <a:rPr lang="en-GB" dirty="0" smtClean="0">
                <a:ea typeface="Times New Roman"/>
              </a:rPr>
              <a:t> Fuentes is </a:t>
            </a:r>
            <a:r>
              <a:rPr lang="en-GB" dirty="0">
                <a:ea typeface="Times New Roman"/>
              </a:rPr>
              <a:t>a </a:t>
            </a:r>
            <a:r>
              <a:rPr lang="en-GB" dirty="0" err="1" smtClean="0">
                <a:ea typeface="Times New Roman"/>
              </a:rPr>
              <a:t>sp</a:t>
            </a:r>
            <a:r>
              <a:rPr lang="en-GB" dirty="0" err="1" smtClean="0">
                <a:solidFill>
                  <a:schemeClr val="bg1"/>
                </a:solidFill>
                <a:ea typeface="Times New Roman"/>
              </a:rPr>
              <a:t>anish</a:t>
            </a:r>
            <a:r>
              <a:rPr lang="en-GB" dirty="0" smtClean="0">
                <a:solidFill>
                  <a:schemeClr val="bg1"/>
                </a:solidFill>
                <a:ea typeface="Times New Roman"/>
              </a:rPr>
              <a:t> sports Doctor, </a:t>
            </a:r>
            <a:r>
              <a:rPr lang="en-GB" dirty="0">
                <a:solidFill>
                  <a:schemeClr val="bg1"/>
                </a:solidFill>
                <a:ea typeface="Times New Roman"/>
              </a:rPr>
              <a:t>well known</a:t>
            </a:r>
            <a:r>
              <a:rPr lang="en-GB" dirty="0">
                <a:ea typeface="Times New Roman"/>
              </a:rPr>
              <a:t> for being implicated in the </a:t>
            </a:r>
            <a:r>
              <a:rPr lang="en-GB" dirty="0" err="1" smtClean="0">
                <a:ea typeface="Times New Roman"/>
              </a:rPr>
              <a:t>Opera</a:t>
            </a:r>
            <a:r>
              <a:rPr lang="en-GB" dirty="0" err="1" smtClean="0">
                <a:solidFill>
                  <a:schemeClr val="bg1"/>
                </a:solidFill>
                <a:ea typeface="Times New Roman"/>
              </a:rPr>
              <a:t>cion</a:t>
            </a:r>
            <a:r>
              <a:rPr lang="en-GB" dirty="0" smtClean="0">
                <a:solidFill>
                  <a:schemeClr val="bg1"/>
                </a:solidFill>
                <a:ea typeface="Times New Roman"/>
              </a:rPr>
              <a:t> Puerto doping case.</a:t>
            </a:r>
            <a:endParaRPr lang="en-GB" dirty="0">
              <a:solidFill>
                <a:schemeClr val="bg1"/>
              </a:solidFill>
              <a:ea typeface="Times New Roman"/>
            </a:endParaRPr>
          </a:p>
          <a:p>
            <a:r>
              <a:rPr lang="en-GB" dirty="0">
                <a:ea typeface="Calibri"/>
                <a:cs typeface="Times New Roman"/>
              </a:rPr>
              <a:t>Fuentes was once an athlete. He </a:t>
            </a:r>
            <a:r>
              <a:rPr lang="en-GB" dirty="0">
                <a:solidFill>
                  <a:schemeClr val="bg1"/>
                </a:solidFill>
                <a:ea typeface="Calibri"/>
                <a:cs typeface="Times New Roman"/>
              </a:rPr>
              <a:t>then became the </a:t>
            </a:r>
            <a:r>
              <a:rPr lang="en-GB" dirty="0" smtClean="0">
                <a:solidFill>
                  <a:schemeClr val="bg1"/>
                </a:solidFill>
                <a:ea typeface="Calibri"/>
                <a:cs typeface="Times New Roman"/>
              </a:rPr>
              <a:t>team doctor of</a:t>
            </a:r>
            <a:r>
              <a:rPr lang="en-GB" dirty="0" smtClean="0">
                <a:ea typeface="Calibri"/>
                <a:cs typeface="Times New Roman"/>
              </a:rPr>
              <a:t> Team ONCE, </a:t>
            </a:r>
            <a:r>
              <a:rPr lang="en-GB" dirty="0">
                <a:ea typeface="Calibri"/>
                <a:cs typeface="Times New Roman"/>
              </a:rPr>
              <a:t>Amaya and the </a:t>
            </a:r>
            <a:r>
              <a:rPr lang="en-GB" dirty="0" err="1" smtClean="0">
                <a:ea typeface="Calibri"/>
                <a:cs typeface="Times New Roman"/>
              </a:rPr>
              <a:t>kelme</a:t>
            </a:r>
            <a:r>
              <a:rPr lang="en-GB" dirty="0" smtClean="0">
                <a:ea typeface="Calibri"/>
                <a:cs typeface="Times New Roman"/>
              </a:rPr>
              <a:t> </a:t>
            </a:r>
          </a:p>
          <a:p>
            <a:r>
              <a:rPr lang="en-GB" dirty="0" smtClean="0">
                <a:ea typeface="Calibri"/>
                <a:cs typeface="Times New Roman"/>
              </a:rPr>
              <a:t>The </a:t>
            </a:r>
            <a:r>
              <a:rPr lang="en-GB" dirty="0">
                <a:ea typeface="Calibri"/>
                <a:cs typeface="Times New Roman"/>
              </a:rPr>
              <a:t>former </a:t>
            </a:r>
            <a:r>
              <a:rPr lang="en-GB" dirty="0" err="1">
                <a:ea typeface="Calibri"/>
                <a:cs typeface="Times New Roman"/>
              </a:rPr>
              <a:t>Kelme</a:t>
            </a:r>
            <a:r>
              <a:rPr lang="en-GB" dirty="0">
                <a:ea typeface="Calibri"/>
                <a:cs typeface="Times New Roman"/>
              </a:rPr>
              <a:t> rider </a:t>
            </a:r>
            <a:r>
              <a:rPr lang="en-GB" dirty="0" smtClean="0">
                <a:ea typeface="Calibri"/>
                <a:cs typeface="Times New Roman"/>
              </a:rPr>
              <a:t>Jesus </a:t>
            </a:r>
            <a:r>
              <a:rPr lang="en-GB" dirty="0" err="1" smtClean="0">
                <a:ea typeface="Calibri"/>
                <a:cs typeface="Times New Roman"/>
              </a:rPr>
              <a:t>Manzano</a:t>
            </a:r>
            <a:r>
              <a:rPr lang="en-GB" dirty="0" smtClean="0">
                <a:ea typeface="Calibri"/>
                <a:cs typeface="Times New Roman"/>
              </a:rPr>
              <a:t> accused </a:t>
            </a:r>
            <a:r>
              <a:rPr lang="en-GB" dirty="0">
                <a:ea typeface="Calibri"/>
                <a:cs typeface="Times New Roman"/>
              </a:rPr>
              <a:t>Fuentes of being involved with </a:t>
            </a:r>
            <a:r>
              <a:rPr lang="en-GB" dirty="0" smtClean="0">
                <a:ea typeface="Calibri"/>
                <a:cs typeface="Times New Roman"/>
              </a:rPr>
              <a:t>doping</a:t>
            </a:r>
          </a:p>
          <a:p>
            <a:r>
              <a:rPr lang="en-GB" dirty="0">
                <a:ea typeface="Calibri"/>
                <a:cs typeface="Times New Roman"/>
              </a:rPr>
              <a:t>Fuentes was arrested by the </a:t>
            </a:r>
            <a:r>
              <a:rPr lang="en-GB" dirty="0" smtClean="0">
                <a:ea typeface="Calibri"/>
                <a:cs typeface="Times New Roman"/>
              </a:rPr>
              <a:t>Guardia Civil on </a:t>
            </a:r>
            <a:r>
              <a:rPr lang="en-GB" dirty="0">
                <a:ea typeface="Calibri"/>
                <a:cs typeface="Times New Roman"/>
              </a:rPr>
              <a:t>May 22, </a:t>
            </a:r>
            <a:r>
              <a:rPr lang="en-GB" dirty="0" smtClean="0">
                <a:ea typeface="Calibri"/>
                <a:cs typeface="Times New Roman"/>
              </a:rPr>
              <a:t>2006</a:t>
            </a:r>
          </a:p>
          <a:p>
            <a:r>
              <a:rPr lang="en-GB" dirty="0" smtClean="0">
                <a:ea typeface="Calibri"/>
                <a:cs typeface="Times New Roman"/>
              </a:rPr>
              <a:t>He was later also involved in football doping cases.</a:t>
            </a:r>
          </a:p>
          <a:p>
            <a:r>
              <a:rPr lang="en-GB" dirty="0" smtClean="0">
                <a:ea typeface="Calibri"/>
                <a:cs typeface="Times New Roman"/>
              </a:rPr>
              <a:t> </a:t>
            </a:r>
            <a:r>
              <a:rPr lang="en-GB" dirty="0">
                <a:ea typeface="Calibri"/>
                <a:cs typeface="Times New Roman"/>
              </a:rPr>
              <a:t>In a further doping scandal, in 2010, Fuentes was arrested by Spanish police as part of </a:t>
            </a:r>
            <a:r>
              <a:rPr lang="en-GB" dirty="0" err="1" smtClean="0">
                <a:ea typeface="Calibri"/>
                <a:cs typeface="Times New Roman"/>
              </a:rPr>
              <a:t>Operacion</a:t>
            </a:r>
            <a:r>
              <a:rPr lang="en-GB" dirty="0" smtClean="0">
                <a:ea typeface="Calibri"/>
                <a:cs typeface="Times New Roman"/>
              </a:rPr>
              <a:t> </a:t>
            </a:r>
            <a:r>
              <a:rPr lang="en-GB" dirty="0" err="1" smtClean="0">
                <a:ea typeface="Calibri"/>
                <a:cs typeface="Times New Roman"/>
              </a:rPr>
              <a:t>Galgo</a:t>
            </a:r>
            <a:r>
              <a:rPr lang="en-GB" dirty="0" smtClean="0">
                <a:ea typeface="Calibri"/>
                <a:cs typeface="Times New Roman"/>
              </a:rPr>
              <a:t>(Operation </a:t>
            </a:r>
            <a:r>
              <a:rPr lang="en-GB" dirty="0">
                <a:ea typeface="Calibri"/>
                <a:cs typeface="Times New Roman"/>
              </a:rPr>
              <a:t>Greyhound</a:t>
            </a:r>
            <a:r>
              <a:rPr lang="en-GB" dirty="0" smtClean="0">
                <a:ea typeface="Calibri"/>
                <a:cs typeface="Times New Roman"/>
              </a:rPr>
              <a:t>)</a:t>
            </a:r>
          </a:p>
          <a:p>
            <a:r>
              <a:rPr lang="en-GB" dirty="0" smtClean="0">
                <a:ea typeface="Calibri"/>
                <a:cs typeface="Times New Roman"/>
              </a:rPr>
              <a:t>In </a:t>
            </a:r>
            <a:r>
              <a:rPr lang="en-GB" dirty="0">
                <a:ea typeface="Calibri"/>
                <a:cs typeface="Times New Roman"/>
              </a:rPr>
              <a:t>a series of simultaneous </a:t>
            </a:r>
            <a:r>
              <a:rPr lang="en-GB" dirty="0" smtClean="0">
                <a:ea typeface="Calibri"/>
                <a:cs typeface="Times New Roman"/>
              </a:rPr>
              <a:t>arrests across </a:t>
            </a:r>
            <a:r>
              <a:rPr lang="en-GB" dirty="0">
                <a:ea typeface="Calibri"/>
                <a:cs typeface="Times New Roman"/>
              </a:rPr>
              <a:t>five provinces on 9 December, Spanish police seized a large quantity of anabolic steroids, hormones </a:t>
            </a:r>
            <a:r>
              <a:rPr lang="en-GB" dirty="0" smtClean="0">
                <a:ea typeface="Calibri"/>
                <a:cs typeface="Times New Roman"/>
              </a:rPr>
              <a:t>and EPO, </a:t>
            </a:r>
            <a:r>
              <a:rPr lang="en-GB" dirty="0">
                <a:ea typeface="Calibri"/>
                <a:cs typeface="Times New Roman"/>
              </a:rPr>
              <a:t>as well as laboratory equipment for blood transfusions. </a:t>
            </a:r>
            <a:endParaRPr lang="en-GB" dirty="0" smtClean="0">
              <a:ea typeface="Calibri"/>
              <a:cs typeface="Times New Roman"/>
            </a:endParaRPr>
          </a:p>
          <a:p>
            <a:r>
              <a:rPr lang="en-GB" dirty="0" smtClean="0">
                <a:ea typeface="Calibri"/>
                <a:cs typeface="Times New Roman"/>
              </a:rPr>
              <a:t>According </a:t>
            </a:r>
            <a:r>
              <a:rPr lang="en-GB" dirty="0">
                <a:ea typeface="Calibri"/>
                <a:cs typeface="Times New Roman"/>
              </a:rPr>
              <a:t>to </a:t>
            </a:r>
            <a:r>
              <a:rPr lang="en-GB" dirty="0" err="1" smtClean="0">
                <a:ea typeface="Calibri"/>
                <a:cs typeface="Times New Roman"/>
              </a:rPr>
              <a:t>Publico</a:t>
            </a:r>
            <a:r>
              <a:rPr lang="en-GB" dirty="0" smtClean="0">
                <a:ea typeface="Calibri"/>
                <a:cs typeface="Times New Roman"/>
              </a:rPr>
              <a:t> newspaper</a:t>
            </a:r>
            <a:r>
              <a:rPr lang="en-GB" dirty="0">
                <a:ea typeface="Calibri"/>
                <a:cs typeface="Times New Roman"/>
              </a:rPr>
              <a:t>, </a:t>
            </a:r>
            <a:r>
              <a:rPr lang="en-GB" dirty="0" err="1">
                <a:ea typeface="Calibri"/>
                <a:cs typeface="Times New Roman"/>
              </a:rPr>
              <a:t>Eufemiano</a:t>
            </a:r>
            <a:r>
              <a:rPr lang="en-GB" dirty="0">
                <a:ea typeface="Calibri"/>
                <a:cs typeface="Times New Roman"/>
              </a:rPr>
              <a:t> Fuentes and his sister Yolanda were the leaders of the alleged </a:t>
            </a:r>
            <a:r>
              <a:rPr lang="en-GB" dirty="0" smtClean="0">
                <a:ea typeface="Calibri"/>
                <a:cs typeface="Times New Roman"/>
              </a:rPr>
              <a:t>plot.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2" y="260648"/>
            <a:ext cx="4906888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dirty="0" err="1" smtClean="0"/>
              <a:t>Eufemiano</a:t>
            </a:r>
            <a:r>
              <a:rPr lang="en-GB" dirty="0" smtClean="0"/>
              <a:t> Fuentes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4218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506" y="0"/>
            <a:ext cx="9650541" cy="64807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3330" y="0"/>
            <a:ext cx="4029266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Summary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5220072" y="2341446"/>
            <a:ext cx="3565400" cy="3631763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r>
              <a:rPr lang="en-GB" sz="2400" b="1" spc="-300" dirty="0">
                <a:solidFill>
                  <a:schemeClr val="bg1"/>
                </a:solidFill>
                <a:latin typeface="Comic Sans MS" pitchFamily="66" charset="0"/>
              </a:rPr>
              <a:t>What is the Tour de </a:t>
            </a:r>
            <a:r>
              <a:rPr lang="en-GB" sz="2400" b="1" spc="-300" dirty="0" smtClean="0">
                <a:solidFill>
                  <a:schemeClr val="bg1"/>
                </a:solidFill>
                <a:latin typeface="Comic Sans MS" pitchFamily="66" charset="0"/>
              </a:rPr>
              <a:t>France?</a:t>
            </a:r>
            <a:endParaRPr lang="en-GB" sz="2400" b="1" spc="-3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n-GB" sz="2400" b="1" spc="-300" dirty="0">
                <a:solidFill>
                  <a:schemeClr val="bg1"/>
                </a:solidFill>
                <a:latin typeface="Comic Sans MS" pitchFamily="66" charset="0"/>
              </a:rPr>
              <a:t>How and when did it </a:t>
            </a:r>
            <a:r>
              <a:rPr lang="en-GB" sz="2400" b="1" spc="-300" dirty="0" smtClean="0">
                <a:solidFill>
                  <a:schemeClr val="bg1"/>
                </a:solidFill>
                <a:latin typeface="Comic Sans MS" pitchFamily="66" charset="0"/>
              </a:rPr>
              <a:t>start?</a:t>
            </a:r>
            <a:endParaRPr lang="en-GB" sz="2400" b="1" spc="-3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n-GB" sz="2400" b="1" spc="-300" dirty="0">
                <a:solidFill>
                  <a:schemeClr val="bg1"/>
                </a:solidFill>
                <a:latin typeface="Comic Sans MS" pitchFamily="66" charset="0"/>
              </a:rPr>
              <a:t>Classifications</a:t>
            </a:r>
          </a:p>
          <a:p>
            <a:r>
              <a:rPr lang="en-GB" sz="2400" b="1" spc="-300" dirty="0">
                <a:solidFill>
                  <a:schemeClr val="bg1"/>
                </a:solidFill>
                <a:latin typeface="Comic Sans MS" pitchFamily="66" charset="0"/>
              </a:rPr>
              <a:t>Jerseys</a:t>
            </a:r>
          </a:p>
          <a:p>
            <a:r>
              <a:rPr lang="en-GB" sz="2400" b="1" spc="-300" dirty="0">
                <a:solidFill>
                  <a:schemeClr val="bg1"/>
                </a:solidFill>
                <a:latin typeface="Comic Sans MS" pitchFamily="66" charset="0"/>
              </a:rPr>
              <a:t>Prizes</a:t>
            </a:r>
          </a:p>
          <a:p>
            <a:r>
              <a:rPr lang="en-GB" sz="2400" b="1" spc="-300" dirty="0">
                <a:solidFill>
                  <a:schemeClr val="bg1"/>
                </a:solidFill>
                <a:latin typeface="Comic Sans MS" pitchFamily="66" charset="0"/>
              </a:rPr>
              <a:t>Doping and disqualifications</a:t>
            </a:r>
          </a:p>
          <a:p>
            <a:r>
              <a:rPr lang="en-GB" sz="2400" b="1" spc="-300" dirty="0">
                <a:solidFill>
                  <a:schemeClr val="bg1"/>
                </a:solidFill>
                <a:latin typeface="Comic Sans MS" pitchFamily="66" charset="0"/>
              </a:rPr>
              <a:t>Deaths</a:t>
            </a:r>
          </a:p>
          <a:p>
            <a:r>
              <a:rPr lang="en-GB" sz="2400" b="1" spc="-300" dirty="0">
                <a:solidFill>
                  <a:schemeClr val="bg1"/>
                </a:solidFill>
                <a:latin typeface="Comic Sans MS" pitchFamily="66" charset="0"/>
              </a:rPr>
              <a:t>Lance Armstrong</a:t>
            </a:r>
          </a:p>
          <a:p>
            <a:r>
              <a:rPr lang="en-GB" sz="2400" b="1" spc="-300" dirty="0" err="1">
                <a:solidFill>
                  <a:schemeClr val="bg1"/>
                </a:solidFill>
                <a:latin typeface="Comic Sans MS" pitchFamily="66" charset="0"/>
              </a:rPr>
              <a:t>Eufemiano</a:t>
            </a:r>
            <a:r>
              <a:rPr lang="en-GB" sz="2400" b="1" spc="-300" dirty="0">
                <a:solidFill>
                  <a:schemeClr val="bg1"/>
                </a:solidFill>
                <a:latin typeface="Comic Sans MS" pitchFamily="66" charset="0"/>
              </a:rPr>
              <a:t> Fuentes</a:t>
            </a:r>
          </a:p>
          <a:p>
            <a:pPr algn="ctr"/>
            <a:endParaRPr lang="de-DE" sz="1400" b="1" cap="none" spc="-3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230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708" y="0"/>
            <a:ext cx="5449292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4716016" cy="4525963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 smtClean="0">
                <a:latin typeface="Comic Sans MS" pitchFamily="66" charset="0"/>
              </a:rPr>
              <a:t>The Tour de France </a:t>
            </a:r>
            <a:r>
              <a:rPr lang="en-GB" sz="1600" dirty="0" smtClean="0">
                <a:latin typeface="Comic Sans MS" pitchFamily="66" charset="0"/>
                <a:ea typeface="Times New Roman"/>
              </a:rPr>
              <a:t>is </a:t>
            </a:r>
            <a:r>
              <a:rPr lang="en-GB" sz="1600" dirty="0">
                <a:latin typeface="Comic Sans MS" pitchFamily="66" charset="0"/>
                <a:ea typeface="Times New Roman"/>
              </a:rPr>
              <a:t>an annual </a:t>
            </a:r>
            <a:r>
              <a:rPr lang="en-GB" sz="1600" dirty="0" smtClean="0">
                <a:latin typeface="Comic Sans MS" pitchFamily="66" charset="0"/>
                <a:ea typeface="Times New Roman"/>
              </a:rPr>
              <a:t>multiple stages bicycle competition for professionals which is held in </a:t>
            </a:r>
            <a:r>
              <a:rPr lang="en-GB" sz="1600" dirty="0">
                <a:latin typeface="Comic Sans MS" pitchFamily="66" charset="0"/>
                <a:ea typeface="Times New Roman"/>
              </a:rPr>
              <a:t>F</a:t>
            </a:r>
            <a:r>
              <a:rPr lang="en-GB" sz="1600" dirty="0" smtClean="0">
                <a:latin typeface="Comic Sans MS" pitchFamily="66" charset="0"/>
                <a:ea typeface="Times New Roman"/>
              </a:rPr>
              <a:t>rance while </a:t>
            </a:r>
            <a:r>
              <a:rPr lang="en-GB" sz="1600" dirty="0">
                <a:latin typeface="Comic Sans MS" pitchFamily="66" charset="0"/>
                <a:ea typeface="Times New Roman"/>
              </a:rPr>
              <a:t>also occasionally making passes through nearby </a:t>
            </a:r>
            <a:r>
              <a:rPr lang="en-GB" sz="1600" dirty="0" smtClean="0">
                <a:latin typeface="Comic Sans MS" pitchFamily="66" charset="0"/>
                <a:ea typeface="Times New Roman"/>
              </a:rPr>
              <a:t>countries.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>
                <a:latin typeface="Comic Sans MS" pitchFamily="66" charset="0"/>
                <a:ea typeface="Times New Roman"/>
              </a:rPr>
              <a:t>E</a:t>
            </a:r>
            <a:r>
              <a:rPr lang="en-GB" sz="1600" dirty="0" smtClean="0">
                <a:latin typeface="Comic Sans MS" pitchFamily="66" charset="0"/>
                <a:ea typeface="Times New Roman"/>
              </a:rPr>
              <a:t>very year in the month of July by  the </a:t>
            </a:r>
            <a:r>
              <a:rPr lang="en-GB" sz="1600" dirty="0" err="1" smtClean="0">
                <a:latin typeface="Comic Sans MS" pitchFamily="66" charset="0"/>
                <a:ea typeface="Times New Roman"/>
              </a:rPr>
              <a:t>Amaury</a:t>
            </a:r>
            <a:r>
              <a:rPr lang="en-GB" sz="1600" dirty="0" smtClean="0">
                <a:latin typeface="Comic Sans MS" pitchFamily="66" charset="0"/>
                <a:ea typeface="Times New Roman"/>
              </a:rPr>
              <a:t> Sport Organisation which choses the 20 teams of 9 racers.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 smtClean="0">
                <a:latin typeface="Comic Sans MS" pitchFamily="66" charset="0"/>
                <a:ea typeface="Times New Roman"/>
              </a:rPr>
              <a:t> The </a:t>
            </a:r>
            <a:r>
              <a:rPr lang="en-GB" sz="1600" dirty="0">
                <a:latin typeface="Comic Sans MS" pitchFamily="66" charset="0"/>
                <a:ea typeface="Times New Roman"/>
              </a:rPr>
              <a:t>Tour de France consist of </a:t>
            </a:r>
            <a:r>
              <a:rPr lang="en-GB" sz="1600" dirty="0" smtClean="0">
                <a:latin typeface="Comic Sans MS" pitchFamily="66" charset="0"/>
                <a:ea typeface="Times New Roman"/>
              </a:rPr>
              <a:t>21 different  stages </a:t>
            </a:r>
            <a:r>
              <a:rPr lang="en-GB" sz="1600" dirty="0">
                <a:latin typeface="Comic Sans MS" pitchFamily="66" charset="0"/>
                <a:ea typeface="Times New Roman"/>
              </a:rPr>
              <a:t>over </a:t>
            </a:r>
            <a:r>
              <a:rPr lang="en-GB" sz="1600" dirty="0" smtClean="0">
                <a:latin typeface="Comic Sans MS" pitchFamily="66" charset="0"/>
                <a:ea typeface="Times New Roman"/>
              </a:rPr>
              <a:t>23 days.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 smtClean="0">
                <a:latin typeface="Comic Sans MS" pitchFamily="66" charset="0"/>
                <a:ea typeface="Times New Roman"/>
              </a:rPr>
              <a:t> </a:t>
            </a:r>
            <a:r>
              <a:rPr lang="en-GB" sz="1600" dirty="0" smtClean="0">
                <a:latin typeface="Comic Sans MS" pitchFamily="66" charset="0"/>
                <a:ea typeface="Times New Roman"/>
                <a:cs typeface="Times New Roman"/>
              </a:rPr>
              <a:t>The </a:t>
            </a:r>
            <a:r>
              <a:rPr lang="en-GB" sz="1600" dirty="0">
                <a:latin typeface="Comic Sans MS" pitchFamily="66" charset="0"/>
                <a:ea typeface="Times New Roman"/>
                <a:cs typeface="Times New Roman"/>
              </a:rPr>
              <a:t>tour </a:t>
            </a:r>
            <a:r>
              <a:rPr lang="en-GB" sz="1600" dirty="0" smtClean="0">
                <a:latin typeface="Comic Sans MS" pitchFamily="66" charset="0"/>
                <a:ea typeface="Times New Roman"/>
                <a:cs typeface="Times New Roman"/>
              </a:rPr>
              <a:t>has </a:t>
            </a:r>
            <a:r>
              <a:rPr lang="en-GB" sz="1600" dirty="0">
                <a:latin typeface="Comic Sans MS" pitchFamily="66" charset="0"/>
                <a:ea typeface="Times New Roman"/>
                <a:cs typeface="Times New Roman"/>
              </a:rPr>
              <a:t>21 days of racing and 2 rest days and covers 3,200 </a:t>
            </a:r>
            <a:r>
              <a:rPr lang="en-GB" sz="1600" dirty="0" smtClean="0">
                <a:latin typeface="Comic Sans MS" pitchFamily="66" charset="0"/>
                <a:ea typeface="Times New Roman"/>
                <a:cs typeface="Times New Roman"/>
              </a:rPr>
              <a:t>kilometres of cycling </a:t>
            </a:r>
            <a:r>
              <a:rPr lang="en-GB" sz="1600" dirty="0">
                <a:latin typeface="Comic Sans MS" pitchFamily="66" charset="0"/>
                <a:ea typeface="Times New Roman"/>
                <a:cs typeface="Times New Roman"/>
              </a:rPr>
              <a:t>.</a:t>
            </a:r>
            <a:endParaRPr lang="en-GB" sz="1400" dirty="0">
              <a:latin typeface="Comic Sans MS" pitchFamily="66" charset="0"/>
              <a:ea typeface="Calibri"/>
              <a:cs typeface="Times New Roman"/>
            </a:endParaRPr>
          </a:p>
          <a:p>
            <a:endParaRPr lang="en-GB" sz="1600" dirty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3" y="44624"/>
            <a:ext cx="7089477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What is the </a:t>
            </a:r>
            <a:r>
              <a:rPr lang="en-GB" sz="2800" dirty="0" smtClean="0"/>
              <a:t>Tour</a:t>
            </a:r>
            <a:r>
              <a:rPr lang="en-GB" sz="3200" dirty="0" smtClean="0"/>
              <a:t> de France</a:t>
            </a:r>
            <a:r>
              <a:rPr lang="de-DE" sz="3200" dirty="0" smtClean="0"/>
              <a:t>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115387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77" y="3789040"/>
            <a:ext cx="9070521" cy="315200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667752"/>
          </a:xfrm>
        </p:spPr>
        <p:txBody>
          <a:bodyPr>
            <a:normAutofit/>
          </a:bodyPr>
          <a:lstStyle/>
          <a:p>
            <a:r>
              <a:rPr lang="en-GB" sz="2000" dirty="0">
                <a:latin typeface="Comic Sans MS" pitchFamily="66" charset="0"/>
                <a:ea typeface="Times New Roman"/>
              </a:rPr>
              <a:t>The first Tour de France was </a:t>
            </a:r>
            <a:r>
              <a:rPr lang="en-GB" sz="2000" dirty="0" smtClean="0">
                <a:latin typeface="Comic Sans MS" pitchFamily="66" charset="0"/>
                <a:ea typeface="Times New Roman"/>
              </a:rPr>
              <a:t>staged by Henri </a:t>
            </a:r>
            <a:r>
              <a:rPr lang="en-GB" sz="2000" dirty="0" err="1" smtClean="0">
                <a:latin typeface="Comic Sans MS" pitchFamily="66" charset="0"/>
                <a:ea typeface="Times New Roman"/>
              </a:rPr>
              <a:t>Desgrange</a:t>
            </a:r>
            <a:r>
              <a:rPr lang="en-GB" sz="2000" dirty="0" smtClean="0">
                <a:latin typeface="Comic Sans MS" pitchFamily="66" charset="0"/>
                <a:ea typeface="Times New Roman"/>
              </a:rPr>
              <a:t> </a:t>
            </a:r>
            <a:r>
              <a:rPr lang="en-GB" sz="2000" dirty="0">
                <a:latin typeface="Comic Sans MS" pitchFamily="66" charset="0"/>
                <a:ea typeface="Times New Roman"/>
              </a:rPr>
              <a:t>in </a:t>
            </a:r>
            <a:r>
              <a:rPr lang="en-GB" sz="2000" dirty="0" smtClean="0">
                <a:latin typeface="Comic Sans MS" pitchFamily="66" charset="0"/>
                <a:ea typeface="Times New Roman"/>
              </a:rPr>
              <a:t>1903 for </a:t>
            </a:r>
            <a:r>
              <a:rPr lang="en-GB" sz="2000" dirty="0" err="1" smtClean="0">
                <a:latin typeface="Comic Sans MS" pitchFamily="66" charset="0"/>
                <a:ea typeface="Times New Roman"/>
              </a:rPr>
              <a:t>sponsorising</a:t>
            </a:r>
            <a:r>
              <a:rPr lang="en-GB" sz="2000" dirty="0" smtClean="0">
                <a:latin typeface="Comic Sans MS" pitchFamily="66" charset="0"/>
                <a:ea typeface="Times New Roman"/>
              </a:rPr>
              <a:t> a magazine called : </a:t>
            </a:r>
            <a:r>
              <a:rPr lang="en-GB" sz="2000" dirty="0" err="1" smtClean="0">
                <a:latin typeface="Comic Sans MS" pitchFamily="66" charset="0"/>
                <a:ea typeface="Times New Roman"/>
              </a:rPr>
              <a:t>l’Auto</a:t>
            </a:r>
            <a:r>
              <a:rPr lang="en-GB" sz="2000" dirty="0" smtClean="0">
                <a:latin typeface="Comic Sans MS" pitchFamily="66" charset="0"/>
                <a:ea typeface="Times New Roman"/>
              </a:rPr>
              <a:t>.</a:t>
            </a:r>
          </a:p>
          <a:p>
            <a:r>
              <a:rPr lang="en-GB" sz="2000" dirty="0" smtClean="0">
                <a:latin typeface="Comic Sans MS" pitchFamily="66" charset="0"/>
                <a:ea typeface="Times New Roman"/>
              </a:rPr>
              <a:t>The race held from the 1 to the 19 July.</a:t>
            </a:r>
          </a:p>
          <a:p>
            <a:r>
              <a:rPr lang="en-GB" sz="2000" dirty="0" smtClean="0">
                <a:latin typeface="Comic Sans MS" pitchFamily="66" charset="0"/>
              </a:rPr>
              <a:t>The winner was Maurice </a:t>
            </a:r>
            <a:r>
              <a:rPr lang="en-GB" sz="2000" dirty="0" err="1" smtClean="0">
                <a:latin typeface="Comic Sans MS" pitchFamily="66" charset="0"/>
              </a:rPr>
              <a:t>garin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smtClean="0">
                <a:latin typeface="Comic Sans MS" pitchFamily="66" charset="0"/>
              </a:rPr>
              <a:t>who won 12,000 Francs (3000€,2100LVL,7100TRY).</a:t>
            </a:r>
          </a:p>
          <a:p>
            <a:r>
              <a:rPr lang="en-GB" sz="2000" dirty="0" smtClean="0">
                <a:latin typeface="Comic Sans MS" pitchFamily="66" charset="0"/>
              </a:rPr>
              <a:t>The race was held every year since 1903 but had to be stopped for the two world wars.</a:t>
            </a:r>
          </a:p>
          <a:p>
            <a:endParaRPr lang="en-GB" sz="2000" dirty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How and when did it start?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7079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ksel Durand\AppData\Local\Microsoft\Windows\Temporary Internet Files\Content.IE5\65ZMVFJY\MC90025040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708920"/>
            <a:ext cx="2016224" cy="2431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8520" y="1556792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000" dirty="0">
                <a:ea typeface="Times New Roman"/>
                <a:cs typeface="Times New Roman"/>
              </a:rPr>
              <a:t>Riders aim to win </a:t>
            </a:r>
            <a:r>
              <a:rPr lang="en-GB" sz="2000" dirty="0" smtClean="0">
                <a:ea typeface="Times New Roman"/>
                <a:cs typeface="Times New Roman"/>
              </a:rPr>
              <a:t>the whole competition but </a:t>
            </a:r>
            <a:r>
              <a:rPr lang="en-GB" sz="2000" dirty="0">
                <a:ea typeface="Times New Roman"/>
                <a:cs typeface="Times New Roman"/>
              </a:rPr>
              <a:t>there are three further competitions: points, mountains and for the best young rider. The leader of each wears a distinctive jersey. </a:t>
            </a:r>
            <a:endParaRPr lang="en-GB" sz="2000" dirty="0" smtClean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000" dirty="0">
                <a:ea typeface="Times New Roman"/>
              </a:rPr>
              <a:t>At the end of each stage, points are earned by the riders </a:t>
            </a:r>
            <a:r>
              <a:rPr lang="en-GB" sz="2000" dirty="0" smtClean="0">
                <a:ea typeface="Times New Roman"/>
              </a:rPr>
              <a:t>for the place they have finished </a:t>
            </a:r>
            <a:r>
              <a:rPr lang="en-GB" sz="2000" dirty="0" smtClean="0">
                <a:ea typeface="Times New Roman"/>
                <a:cs typeface="Times New Roman"/>
              </a:rPr>
              <a:t>For the mountains stages, the first 10 to finish become points and the rest of the cyclers are then divided into categories which the first riders become points.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000" dirty="0" smtClean="0">
                <a:ea typeface="Times New Roman"/>
                <a:cs typeface="Times New Roman"/>
              </a:rPr>
              <a:t>For young riders,</a:t>
            </a:r>
            <a:r>
              <a:rPr lang="en-GB" sz="2000" dirty="0">
                <a:ea typeface="Times New Roman"/>
              </a:rPr>
              <a:t> The rider aged under 26 who places highest in the </a:t>
            </a:r>
            <a:r>
              <a:rPr lang="en-GB" sz="2000" dirty="0" smtClean="0">
                <a:ea typeface="Times New Roman"/>
              </a:rPr>
              <a:t>general classification wins the best young rider competition.</a:t>
            </a:r>
            <a:endParaRPr lang="en-GB" sz="2000" dirty="0" smtClean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2400" dirty="0">
              <a:ea typeface="Calibri"/>
              <a:cs typeface="Times New Roman"/>
            </a:endParaRPr>
          </a:p>
          <a:p>
            <a:endParaRPr lang="en-GB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/>
              <a:t>Classifications</a:t>
            </a:r>
            <a:r>
              <a:rPr lang="en-GB" dirty="0" smtClean="0"/>
              <a:t>♣♠♣♠♣♠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5105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-99392"/>
            <a:ext cx="3598540" cy="23972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latin typeface="Comic Sans MS" pitchFamily="66" charset="0"/>
              </a:rPr>
              <a:t>There are four special jerseys:</a:t>
            </a:r>
          </a:p>
          <a:p>
            <a:r>
              <a:rPr lang="en-GB" sz="2800" dirty="0">
                <a:latin typeface="Comic Sans MS" pitchFamily="66" charset="0"/>
                <a:ea typeface="Times New Roman"/>
              </a:rPr>
              <a:t>The green jersey </a:t>
            </a:r>
            <a:r>
              <a:rPr lang="en-GB" sz="2800" dirty="0" smtClean="0">
                <a:latin typeface="Comic Sans MS" pitchFamily="66" charset="0"/>
                <a:ea typeface="Times New Roman"/>
              </a:rPr>
              <a:t>is </a:t>
            </a:r>
            <a:r>
              <a:rPr lang="en-GB" sz="2800" dirty="0">
                <a:latin typeface="Comic Sans MS" pitchFamily="66" charset="0"/>
                <a:ea typeface="Times New Roman"/>
              </a:rPr>
              <a:t>given to the leader of the points </a:t>
            </a:r>
            <a:r>
              <a:rPr lang="en-GB" sz="2800" dirty="0" smtClean="0">
                <a:latin typeface="Comic Sans MS" pitchFamily="66" charset="0"/>
                <a:ea typeface="Times New Roman"/>
              </a:rPr>
              <a:t>classification</a:t>
            </a:r>
          </a:p>
          <a:p>
            <a:r>
              <a:rPr lang="en-GB" sz="2800" dirty="0" smtClean="0">
                <a:latin typeface="Comic Sans MS" pitchFamily="66" charset="0"/>
                <a:ea typeface="Times New Roman"/>
              </a:rPr>
              <a:t> The White jersey with red dots is given to the leader of the mountains classification.</a:t>
            </a:r>
          </a:p>
          <a:p>
            <a:r>
              <a:rPr lang="en-GB" sz="2800" dirty="0" smtClean="0">
                <a:latin typeface="Comic Sans MS" pitchFamily="66" charset="0"/>
                <a:ea typeface="Times New Roman"/>
              </a:rPr>
              <a:t>The White jersey is given to The </a:t>
            </a:r>
            <a:r>
              <a:rPr lang="en-GB" sz="2800" dirty="0">
                <a:latin typeface="Comic Sans MS" pitchFamily="66" charset="0"/>
                <a:ea typeface="Times New Roman"/>
              </a:rPr>
              <a:t>rider aged under 26 who places highest in the </a:t>
            </a:r>
            <a:r>
              <a:rPr lang="en-GB" sz="2800" dirty="0" smtClean="0">
                <a:latin typeface="Comic Sans MS" pitchFamily="66" charset="0"/>
                <a:ea typeface="Times New Roman"/>
              </a:rPr>
              <a:t>general classifications.</a:t>
            </a:r>
          </a:p>
          <a:p>
            <a:r>
              <a:rPr lang="en-GB" sz="2800" dirty="0">
                <a:latin typeface="Comic Sans MS" pitchFamily="66" charset="0"/>
                <a:ea typeface="Times New Roman"/>
              </a:rPr>
              <a:t>The yellow Jersey is given to the overall winner which currently is Bradley Wiggins</a:t>
            </a:r>
            <a:endParaRPr lang="en-GB" sz="2800" dirty="0" smtClean="0">
              <a:latin typeface="Comic Sans MS" pitchFamily="66" charset="0"/>
              <a:ea typeface="Times New Roman"/>
            </a:endParaRPr>
          </a:p>
          <a:p>
            <a:endParaRPr lang="en-GB" dirty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286909"/>
            <a:ext cx="2386608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Jerseys</a:t>
            </a:r>
            <a:endParaRPr lang="en-GB" dirty="0"/>
          </a:p>
        </p:txBody>
      </p:sp>
      <p:pic>
        <p:nvPicPr>
          <p:cNvPr id="3074" name="Picture 2" descr="C:\Users\Aksel Durand\AppData\Local\Microsoft\Windows\Temporary Internet Files\Content.IE5\MJB6AXZL\MC90034782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486683"/>
            <a:ext cx="896112" cy="91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ksel Durand\AppData\Local\Microsoft\Windows\Temporary Internet Files\Content.IE5\0M8Z35YL\MM90036526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619125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8572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Aksel Durand\AppData\Local\Microsoft\Windows\Temporary Internet Files\Content.IE5\0M8Z35YL\MC90042293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213271"/>
            <a:ext cx="1440160" cy="1090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ea typeface="Times New Roman"/>
                <a:cs typeface="Times New Roman"/>
              </a:rPr>
              <a:t>Prize money has always been </a:t>
            </a:r>
            <a:r>
              <a:rPr lang="en-GB" dirty="0" smtClean="0">
                <a:ea typeface="Times New Roman"/>
                <a:cs typeface="Times New Roman"/>
              </a:rPr>
              <a:t>awarded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 smtClean="0">
                <a:ea typeface="Times New Roman"/>
                <a:cs typeface="Times New Roman"/>
              </a:rPr>
              <a:t> </a:t>
            </a:r>
            <a:r>
              <a:rPr lang="en-GB" dirty="0">
                <a:ea typeface="Times New Roman"/>
                <a:cs typeface="Times New Roman"/>
              </a:rPr>
              <a:t>From </a:t>
            </a:r>
            <a:r>
              <a:rPr lang="en-GB" dirty="0" smtClean="0">
                <a:ea typeface="Times New Roman"/>
                <a:cs typeface="Times New Roman"/>
              </a:rPr>
              <a:t>12,000 Francs , the </a:t>
            </a:r>
            <a:r>
              <a:rPr lang="en-GB" dirty="0">
                <a:ea typeface="Times New Roman"/>
                <a:cs typeface="Times New Roman"/>
              </a:rPr>
              <a:t>first </a:t>
            </a:r>
            <a:r>
              <a:rPr lang="en-GB" dirty="0" smtClean="0">
                <a:ea typeface="Times New Roman"/>
                <a:cs typeface="Times New Roman"/>
              </a:rPr>
              <a:t>year, prize </a:t>
            </a:r>
            <a:r>
              <a:rPr lang="en-GB" dirty="0">
                <a:ea typeface="Times New Roman"/>
                <a:cs typeface="Times New Roman"/>
              </a:rPr>
              <a:t>money has increased each </a:t>
            </a:r>
            <a:r>
              <a:rPr lang="en-GB" dirty="0" smtClean="0">
                <a:ea typeface="Times New Roman"/>
                <a:cs typeface="Times New Roman"/>
              </a:rPr>
              <a:t>year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ea typeface="Times New Roman"/>
                <a:cs typeface="Times New Roman"/>
              </a:rPr>
              <a:t>F</a:t>
            </a:r>
            <a:r>
              <a:rPr lang="en-GB" dirty="0" smtClean="0">
                <a:ea typeface="Times New Roman"/>
                <a:cs typeface="Times New Roman"/>
              </a:rPr>
              <a:t>rom </a:t>
            </a:r>
            <a:r>
              <a:rPr lang="en-GB" dirty="0">
                <a:ea typeface="Times New Roman"/>
                <a:cs typeface="Times New Roman"/>
              </a:rPr>
              <a:t>1976 to 1987 the </a:t>
            </a:r>
            <a:r>
              <a:rPr lang="en-GB" dirty="0" smtClean="0">
                <a:ea typeface="Times New Roman"/>
                <a:cs typeface="Times New Roman"/>
              </a:rPr>
              <a:t>first prizes were cars and apartments.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 smtClean="0">
                <a:ea typeface="Times New Roman"/>
                <a:cs typeface="Times New Roman"/>
              </a:rPr>
              <a:t> </a:t>
            </a:r>
            <a:r>
              <a:rPr lang="en-GB" dirty="0">
                <a:ea typeface="Times New Roman"/>
                <a:cs typeface="Times New Roman"/>
              </a:rPr>
              <a:t>Prizes only in cash returned in </a:t>
            </a:r>
            <a:r>
              <a:rPr lang="en-GB" dirty="0" smtClean="0">
                <a:ea typeface="Times New Roman"/>
                <a:cs typeface="Times New Roman"/>
              </a:rPr>
              <a:t>1990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 smtClean="0">
                <a:ea typeface="Times New Roman"/>
                <a:cs typeface="Times New Roman"/>
              </a:rPr>
              <a:t>Prizes </a:t>
            </a:r>
            <a:r>
              <a:rPr lang="en-GB" dirty="0">
                <a:ea typeface="Times New Roman"/>
                <a:cs typeface="Times New Roman"/>
              </a:rPr>
              <a:t>and bonuses are awarded for daily </a:t>
            </a:r>
            <a:r>
              <a:rPr lang="en-GB" dirty="0" err="1">
                <a:ea typeface="Times New Roman"/>
                <a:cs typeface="Times New Roman"/>
              </a:rPr>
              <a:t>placings</a:t>
            </a:r>
            <a:r>
              <a:rPr lang="en-GB" dirty="0">
                <a:ea typeface="Times New Roman"/>
                <a:cs typeface="Times New Roman"/>
              </a:rPr>
              <a:t> and final </a:t>
            </a:r>
            <a:r>
              <a:rPr lang="en-GB" dirty="0" err="1">
                <a:ea typeface="Times New Roman"/>
                <a:cs typeface="Times New Roman"/>
              </a:rPr>
              <a:t>placings</a:t>
            </a:r>
            <a:r>
              <a:rPr lang="en-GB" dirty="0">
                <a:ea typeface="Times New Roman"/>
                <a:cs typeface="Times New Roman"/>
              </a:rPr>
              <a:t> at the end of the </a:t>
            </a:r>
            <a:r>
              <a:rPr lang="en-GB" dirty="0" smtClean="0">
                <a:ea typeface="Times New Roman"/>
                <a:cs typeface="Times New Roman"/>
              </a:rPr>
              <a:t>race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 smtClean="0">
                <a:ea typeface="Times New Roman"/>
                <a:cs typeface="Times New Roman"/>
              </a:rPr>
              <a:t>Since 2009</a:t>
            </a:r>
            <a:r>
              <a:rPr lang="en-GB" dirty="0">
                <a:ea typeface="Times New Roman"/>
                <a:cs typeface="Times New Roman"/>
              </a:rPr>
              <a:t>, the winner received </a:t>
            </a:r>
            <a:r>
              <a:rPr lang="en-GB" dirty="0" smtClean="0">
                <a:ea typeface="Times New Roman"/>
                <a:cs typeface="Times New Roman"/>
              </a:rPr>
              <a:t>450,000</a:t>
            </a:r>
            <a:r>
              <a:rPr lang="en-GB" dirty="0" smtClean="0">
                <a:solidFill>
                  <a:prstClr val="black"/>
                </a:solidFill>
                <a:ea typeface="Times New Roman"/>
                <a:cs typeface="Times New Roman"/>
              </a:rPr>
              <a:t> €</a:t>
            </a:r>
            <a:r>
              <a:rPr lang="en-GB" dirty="0" smtClean="0">
                <a:ea typeface="Times New Roman"/>
                <a:cs typeface="Times New Roman"/>
              </a:rPr>
              <a:t> </a:t>
            </a:r>
            <a:r>
              <a:rPr lang="en-GB" dirty="0">
                <a:ea typeface="Times New Roman"/>
                <a:cs typeface="Times New Roman"/>
              </a:rPr>
              <a:t>while each of the 21 stage winners won </a:t>
            </a:r>
            <a:r>
              <a:rPr lang="en-GB" dirty="0" smtClean="0">
                <a:ea typeface="Times New Roman"/>
                <a:cs typeface="Times New Roman"/>
              </a:rPr>
              <a:t>8,000</a:t>
            </a:r>
            <a:r>
              <a:rPr lang="en-GB" dirty="0" smtClean="0">
                <a:solidFill>
                  <a:prstClr val="black"/>
                </a:solidFill>
                <a:ea typeface="Times New Roman"/>
                <a:cs typeface="Times New Roman"/>
              </a:rPr>
              <a:t> </a:t>
            </a:r>
            <a:r>
              <a:rPr lang="en-GB" dirty="0">
                <a:solidFill>
                  <a:prstClr val="black"/>
                </a:solidFill>
                <a:ea typeface="Times New Roman"/>
                <a:cs typeface="Times New Roman"/>
              </a:rPr>
              <a:t>€</a:t>
            </a:r>
            <a:r>
              <a:rPr lang="en-GB" dirty="0" smtClean="0">
                <a:ea typeface="Times New Roman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 smtClean="0">
                <a:ea typeface="Times New Roman"/>
                <a:cs typeface="Times New Roman"/>
              </a:rPr>
              <a:t>The </a:t>
            </a:r>
            <a:r>
              <a:rPr lang="en-GB" dirty="0">
                <a:ea typeface="Times New Roman"/>
                <a:cs typeface="Times New Roman"/>
              </a:rPr>
              <a:t>winners of the points classification and mountains classification each win </a:t>
            </a:r>
            <a:r>
              <a:rPr lang="en-GB" dirty="0" smtClean="0">
                <a:ea typeface="Times New Roman"/>
                <a:cs typeface="Times New Roman"/>
              </a:rPr>
              <a:t>25,000</a:t>
            </a:r>
            <a:r>
              <a:rPr lang="en-GB" dirty="0" smtClean="0">
                <a:solidFill>
                  <a:prstClr val="black"/>
                </a:solidFill>
                <a:ea typeface="Times New Roman"/>
                <a:cs typeface="Times New Roman"/>
              </a:rPr>
              <a:t> </a:t>
            </a:r>
            <a:r>
              <a:rPr lang="en-GB" dirty="0">
                <a:solidFill>
                  <a:prstClr val="black"/>
                </a:solidFill>
                <a:ea typeface="Times New Roman"/>
                <a:cs typeface="Times New Roman"/>
              </a:rPr>
              <a:t>€</a:t>
            </a:r>
            <a:r>
              <a:rPr lang="en-GB" dirty="0" smtClean="0">
                <a:ea typeface="Times New Roman"/>
                <a:cs typeface="Times New Roman"/>
              </a:rPr>
              <a:t>, </a:t>
            </a:r>
            <a:r>
              <a:rPr lang="en-GB" dirty="0">
                <a:ea typeface="Times New Roman"/>
                <a:cs typeface="Times New Roman"/>
              </a:rPr>
              <a:t>the young rider competition </a:t>
            </a:r>
            <a:r>
              <a:rPr lang="en-GB" dirty="0" smtClean="0">
                <a:ea typeface="Times New Roman"/>
                <a:cs typeface="Times New Roman"/>
              </a:rPr>
              <a:t>prize is 20,000 </a:t>
            </a:r>
            <a:r>
              <a:rPr lang="en-GB" dirty="0">
                <a:solidFill>
                  <a:prstClr val="black"/>
                </a:solidFill>
                <a:ea typeface="Times New Roman"/>
                <a:cs typeface="Times New Roman"/>
              </a:rPr>
              <a:t>€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Prizes €</a:t>
            </a:r>
            <a:endParaRPr lang="en-GB" dirty="0"/>
          </a:p>
        </p:txBody>
      </p:sp>
      <p:pic>
        <p:nvPicPr>
          <p:cNvPr id="4101" name="Picture 5" descr="C:\Users\Aksel Durand\AppData\Local\Microsoft\Windows\Temporary Internet Files\Content.IE5\0M8Z35YL\MM900336996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25" y="2525713"/>
            <a:ext cx="102870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231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861048"/>
            <a:ext cx="2635746" cy="286956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ea typeface="Times New Roman"/>
                <a:cs typeface="Times New Roman"/>
              </a:rPr>
              <a:t>Doping has </a:t>
            </a:r>
            <a:r>
              <a:rPr lang="en-GB" sz="2400" dirty="0">
                <a:ea typeface="Times New Roman"/>
                <a:cs typeface="Times New Roman"/>
              </a:rPr>
              <a:t>plagued the Tour almost since 1903. Early riders consumed </a:t>
            </a:r>
            <a:r>
              <a:rPr lang="en-GB" sz="2400" dirty="0" smtClean="0">
                <a:ea typeface="Times New Roman"/>
                <a:cs typeface="Times New Roman"/>
              </a:rPr>
              <a:t>alcohol and used ether, </a:t>
            </a:r>
            <a:r>
              <a:rPr lang="en-GB" sz="2400" dirty="0">
                <a:ea typeface="Times New Roman"/>
                <a:cs typeface="Times New Roman"/>
              </a:rPr>
              <a:t>to dull the pain. Over the years they began to increase performance and </a:t>
            </a:r>
            <a:r>
              <a:rPr lang="en-GB" sz="2400" dirty="0" smtClean="0">
                <a:ea typeface="Times New Roman"/>
                <a:cs typeface="Times New Roman"/>
              </a:rPr>
              <a:t>the Union </a:t>
            </a:r>
            <a:r>
              <a:rPr lang="en-GB" sz="2400" dirty="0" err="1" smtClean="0">
                <a:ea typeface="Times New Roman"/>
                <a:cs typeface="Times New Roman"/>
              </a:rPr>
              <a:t>Cycliste</a:t>
            </a:r>
            <a:r>
              <a:rPr lang="en-GB" sz="2400" dirty="0" smtClean="0">
                <a:ea typeface="Times New Roman"/>
                <a:cs typeface="Times New Roman"/>
              </a:rPr>
              <a:t> Professional and </a:t>
            </a:r>
            <a:r>
              <a:rPr lang="en-GB" sz="2400" dirty="0">
                <a:ea typeface="Times New Roman"/>
                <a:cs typeface="Times New Roman"/>
              </a:rPr>
              <a:t>governments </a:t>
            </a:r>
            <a:r>
              <a:rPr lang="en-GB" sz="2400" dirty="0" smtClean="0">
                <a:ea typeface="Times New Roman"/>
                <a:cs typeface="Times New Roman"/>
              </a:rPr>
              <a:t>achieved tactics to combat doping.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ea typeface="Times New Roman"/>
              </a:rPr>
              <a:t> the worst case of doping was On the 13 </a:t>
            </a:r>
            <a:r>
              <a:rPr lang="en-GB" sz="2400" dirty="0">
                <a:ea typeface="Times New Roman"/>
              </a:rPr>
              <a:t>July 1967, </a:t>
            </a:r>
            <a:r>
              <a:rPr lang="en-GB" sz="2400" dirty="0" smtClean="0">
                <a:ea typeface="Times New Roman"/>
              </a:rPr>
              <a:t> where British </a:t>
            </a:r>
            <a:r>
              <a:rPr lang="en-GB" sz="2400" dirty="0">
                <a:ea typeface="Times New Roman"/>
              </a:rPr>
              <a:t>cyclist </a:t>
            </a:r>
            <a:r>
              <a:rPr lang="en-GB" sz="2400" dirty="0" smtClean="0">
                <a:ea typeface="Times New Roman"/>
              </a:rPr>
              <a:t>Tom </a:t>
            </a:r>
            <a:r>
              <a:rPr lang="en-GB" sz="2400" dirty="0" err="1" smtClean="0">
                <a:ea typeface="Times New Roman"/>
              </a:rPr>
              <a:t>simspon</a:t>
            </a:r>
            <a:r>
              <a:rPr lang="en-GB" sz="2400" dirty="0" smtClean="0">
                <a:ea typeface="Times New Roman"/>
              </a:rPr>
              <a:t> died of heart failure while climbing Mont </a:t>
            </a:r>
            <a:r>
              <a:rPr lang="en-GB" sz="2400" dirty="0" err="1" smtClean="0">
                <a:ea typeface="Times New Roman"/>
              </a:rPr>
              <a:t>Ventoux</a:t>
            </a:r>
            <a:r>
              <a:rPr lang="en-GB" sz="2400" dirty="0" smtClean="0">
                <a:ea typeface="Times New Roman"/>
              </a:rPr>
              <a:t> after </a:t>
            </a:r>
            <a:r>
              <a:rPr lang="en-GB" sz="2400" dirty="0">
                <a:ea typeface="Times New Roman"/>
              </a:rPr>
              <a:t>taking </a:t>
            </a:r>
            <a:r>
              <a:rPr lang="en-GB" sz="2400" dirty="0" err="1" smtClean="0">
                <a:ea typeface="Times New Roman"/>
              </a:rPr>
              <a:t>amphetine</a:t>
            </a:r>
            <a:r>
              <a:rPr lang="en-GB" sz="2400" dirty="0" smtClean="0">
                <a:ea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ea typeface="Times New Roman"/>
              </a:rPr>
              <a:t>The three most recent cases of Doping were: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err="1" smtClean="0">
                <a:ea typeface="Times New Roman"/>
                <a:cs typeface="Times New Roman"/>
              </a:rPr>
              <a:t>Alexandr</a:t>
            </a:r>
            <a:r>
              <a:rPr lang="en-GB" sz="2400" dirty="0" smtClean="0">
                <a:ea typeface="Times New Roman"/>
                <a:cs typeface="Times New Roman"/>
              </a:rPr>
              <a:t> </a:t>
            </a:r>
            <a:r>
              <a:rPr lang="en-GB" sz="2400" dirty="0" err="1" smtClean="0">
                <a:ea typeface="Times New Roman"/>
                <a:cs typeface="Times New Roman"/>
              </a:rPr>
              <a:t>Kolobnev</a:t>
            </a:r>
            <a:r>
              <a:rPr lang="en-GB" sz="2400" dirty="0" smtClean="0">
                <a:ea typeface="Times New Roman"/>
                <a:cs typeface="Times New Roman"/>
              </a:rPr>
              <a:t> left </a:t>
            </a:r>
            <a:r>
              <a:rPr lang="en-GB" sz="2400" dirty="0">
                <a:ea typeface="Times New Roman"/>
                <a:cs typeface="Times New Roman"/>
              </a:rPr>
              <a:t>the race after testing positive for </a:t>
            </a:r>
            <a:r>
              <a:rPr lang="en-GB" sz="2400" dirty="0" smtClean="0">
                <a:ea typeface="Times New Roman"/>
                <a:cs typeface="Times New Roman"/>
              </a:rPr>
              <a:t>hydrochlorothiazide in 2011 </a:t>
            </a:r>
            <a:endParaRPr lang="en-GB" sz="20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en-GB" sz="2400" dirty="0" smtClean="0">
                <a:ea typeface="Times New Roman"/>
                <a:cs typeface="Times New Roman"/>
              </a:rPr>
              <a:t>Frank </a:t>
            </a:r>
            <a:r>
              <a:rPr lang="en-GB" sz="2400" dirty="0" err="1" smtClean="0">
                <a:ea typeface="Times New Roman"/>
                <a:cs typeface="Times New Roman"/>
              </a:rPr>
              <a:t>Schlek</a:t>
            </a:r>
            <a:r>
              <a:rPr lang="en-GB" sz="2400" dirty="0" smtClean="0">
                <a:ea typeface="Times New Roman"/>
                <a:cs typeface="Times New Roman"/>
              </a:rPr>
              <a:t> tested </a:t>
            </a:r>
            <a:r>
              <a:rPr lang="en-GB" sz="2400" dirty="0">
                <a:ea typeface="Times New Roman"/>
                <a:cs typeface="Times New Roman"/>
              </a:rPr>
              <a:t>positive for a banned </a:t>
            </a:r>
            <a:r>
              <a:rPr lang="en-GB" sz="2400" dirty="0" smtClean="0">
                <a:ea typeface="Times New Roman"/>
                <a:cs typeface="Times New Roman"/>
              </a:rPr>
              <a:t>diuretic </a:t>
            </a:r>
            <a:r>
              <a:rPr lang="en-GB" sz="2400" dirty="0" err="1" smtClean="0">
                <a:ea typeface="Times New Roman"/>
                <a:cs typeface="Times New Roman"/>
              </a:rPr>
              <a:t>Xipamide</a:t>
            </a:r>
            <a:r>
              <a:rPr lang="en-GB" sz="2400" dirty="0" smtClean="0">
                <a:ea typeface="Times New Roman"/>
                <a:cs typeface="Times New Roman"/>
              </a:rPr>
              <a:t> and </a:t>
            </a:r>
            <a:r>
              <a:rPr lang="en-GB" sz="2400" dirty="0">
                <a:ea typeface="Times New Roman"/>
                <a:cs typeface="Times New Roman"/>
              </a:rPr>
              <a:t>left the </a:t>
            </a:r>
            <a:r>
              <a:rPr lang="en-GB" sz="2400" dirty="0" smtClean="0">
                <a:ea typeface="Times New Roman"/>
                <a:cs typeface="Times New Roman"/>
              </a:rPr>
              <a:t>competition 2012 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en-GB" sz="2400" dirty="0" smtClean="0">
                <a:ea typeface="Times New Roman"/>
                <a:cs typeface="Times New Roman"/>
              </a:rPr>
              <a:t> And Lance Armstrong was  retroactively </a:t>
            </a:r>
            <a:r>
              <a:rPr lang="en-GB" sz="2400" dirty="0">
                <a:ea typeface="Times New Roman"/>
                <a:cs typeface="Times New Roman"/>
              </a:rPr>
              <a:t>stripped of his titles (</a:t>
            </a:r>
            <a:r>
              <a:rPr lang="en-GB" sz="2400" dirty="0" smtClean="0">
                <a:ea typeface="Times New Roman"/>
                <a:cs typeface="Times New Roman"/>
              </a:rPr>
              <a:t>1998–2005</a:t>
            </a:r>
            <a:r>
              <a:rPr lang="en-GB" sz="2400" dirty="0">
                <a:ea typeface="Times New Roman"/>
                <a:cs typeface="Times New Roman"/>
              </a:rPr>
              <a:t>) in </a:t>
            </a:r>
            <a:r>
              <a:rPr lang="en-GB" sz="2400" dirty="0" smtClean="0">
                <a:ea typeface="Times New Roman"/>
                <a:cs typeface="Times New Roman"/>
              </a:rPr>
              <a:t>October 2012 for having taken </a:t>
            </a:r>
            <a:r>
              <a:rPr lang="en-GB" sz="2400" dirty="0" err="1" smtClean="0">
                <a:ea typeface="Times New Roman"/>
                <a:cs typeface="Times New Roman"/>
              </a:rPr>
              <a:t>Erythropoeitin</a:t>
            </a:r>
            <a:r>
              <a:rPr lang="en-GB" sz="2400" dirty="0" smtClean="0">
                <a:ea typeface="Times New Roman"/>
              </a:rPr>
              <a:t> , blood transfusion and testosterone.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Doping and disqualifications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078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There have been four cyclists who died during the tour de France: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en-GB" dirty="0" smtClean="0">
                <a:ea typeface="Times New Roman"/>
                <a:cs typeface="Times New Roman"/>
              </a:rPr>
              <a:t>French </a:t>
            </a:r>
            <a:r>
              <a:rPr lang="en-GB" dirty="0">
                <a:ea typeface="Times New Roman"/>
                <a:cs typeface="Times New Roman"/>
              </a:rPr>
              <a:t>racer </a:t>
            </a:r>
            <a:r>
              <a:rPr lang="en-GB" dirty="0" err="1">
                <a:ea typeface="Times New Roman"/>
                <a:cs typeface="Times New Roman"/>
              </a:rPr>
              <a:t>Adolphe</a:t>
            </a:r>
            <a:r>
              <a:rPr lang="en-GB" dirty="0">
                <a:ea typeface="Times New Roman"/>
                <a:cs typeface="Times New Roman"/>
              </a:rPr>
              <a:t> </a:t>
            </a:r>
            <a:r>
              <a:rPr lang="en-GB" dirty="0" err="1">
                <a:ea typeface="Times New Roman"/>
                <a:cs typeface="Times New Roman"/>
              </a:rPr>
              <a:t>Helière</a:t>
            </a:r>
            <a:r>
              <a:rPr lang="en-GB" dirty="0">
                <a:ea typeface="Times New Roman"/>
                <a:cs typeface="Times New Roman"/>
              </a:rPr>
              <a:t> drowned at the </a:t>
            </a:r>
            <a:r>
              <a:rPr lang="en-GB" dirty="0" smtClean="0">
                <a:ea typeface="Times New Roman"/>
                <a:cs typeface="Times New Roman"/>
              </a:rPr>
              <a:t>French Riviera during </a:t>
            </a:r>
            <a:r>
              <a:rPr lang="en-GB" dirty="0">
                <a:ea typeface="Times New Roman"/>
                <a:cs typeface="Times New Roman"/>
              </a:rPr>
              <a:t>a rest </a:t>
            </a:r>
            <a:r>
              <a:rPr lang="en-GB" dirty="0" smtClean="0">
                <a:ea typeface="Times New Roman"/>
                <a:cs typeface="Times New Roman"/>
              </a:rPr>
              <a:t>day in 1910.</a:t>
            </a:r>
            <a:endParaRPr lang="en-GB" sz="28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en-GB" dirty="0" smtClean="0">
                <a:ea typeface="Times New Roman"/>
                <a:cs typeface="Times New Roman"/>
              </a:rPr>
              <a:t>Spanish </a:t>
            </a:r>
            <a:r>
              <a:rPr lang="en-GB" dirty="0">
                <a:ea typeface="Times New Roman"/>
                <a:cs typeface="Times New Roman"/>
              </a:rPr>
              <a:t>racer Francisco </a:t>
            </a:r>
            <a:r>
              <a:rPr lang="en-GB" dirty="0" err="1">
                <a:ea typeface="Times New Roman"/>
                <a:cs typeface="Times New Roman"/>
              </a:rPr>
              <a:t>Cepeda</a:t>
            </a:r>
            <a:r>
              <a:rPr lang="en-GB" dirty="0">
                <a:ea typeface="Times New Roman"/>
                <a:cs typeface="Times New Roman"/>
              </a:rPr>
              <a:t> plunged down a ravine on the </a:t>
            </a:r>
            <a:r>
              <a:rPr lang="en-GB" dirty="0" smtClean="0">
                <a:ea typeface="Times New Roman"/>
                <a:cs typeface="Times New Roman"/>
              </a:rPr>
              <a:t>Col du </a:t>
            </a:r>
            <a:r>
              <a:rPr lang="en-GB" dirty="0" err="1" smtClean="0">
                <a:ea typeface="Times New Roman"/>
                <a:cs typeface="Times New Roman"/>
              </a:rPr>
              <a:t>Galibier</a:t>
            </a:r>
            <a:r>
              <a:rPr lang="en-GB" dirty="0" smtClean="0">
                <a:ea typeface="Times New Roman"/>
                <a:cs typeface="Times New Roman"/>
              </a:rPr>
              <a:t> in 1935</a:t>
            </a:r>
            <a:endParaRPr lang="en-GB" sz="28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en-GB" dirty="0" smtClean="0">
                <a:ea typeface="Times New Roman"/>
                <a:cs typeface="Times New Roman"/>
              </a:rPr>
              <a:t>13 </a:t>
            </a:r>
            <a:r>
              <a:rPr lang="en-GB" dirty="0">
                <a:ea typeface="Times New Roman"/>
                <a:cs typeface="Times New Roman"/>
              </a:rPr>
              <a:t>July, Stage 13: </a:t>
            </a:r>
            <a:r>
              <a:rPr lang="en-GB" dirty="0" smtClean="0">
                <a:ea typeface="Times New Roman"/>
                <a:cs typeface="Times New Roman"/>
              </a:rPr>
              <a:t>Tom Simpson died </a:t>
            </a:r>
            <a:r>
              <a:rPr lang="en-GB" dirty="0">
                <a:ea typeface="Times New Roman"/>
                <a:cs typeface="Times New Roman"/>
              </a:rPr>
              <a:t>of heart failure during the ascent of Mont </a:t>
            </a:r>
            <a:r>
              <a:rPr lang="en-GB" dirty="0" err="1">
                <a:ea typeface="Times New Roman"/>
                <a:cs typeface="Times New Roman"/>
              </a:rPr>
              <a:t>Ventoux</a:t>
            </a:r>
            <a:r>
              <a:rPr lang="en-GB" dirty="0">
                <a:ea typeface="Times New Roman"/>
                <a:cs typeface="Times New Roman"/>
              </a:rPr>
              <a:t>. </a:t>
            </a:r>
            <a:r>
              <a:rPr lang="en-GB" dirty="0" smtClean="0">
                <a:ea typeface="Times New Roman"/>
                <a:cs typeface="Times New Roman"/>
              </a:rPr>
              <a:t>Amphetamines were </a:t>
            </a:r>
            <a:r>
              <a:rPr lang="en-GB" dirty="0">
                <a:ea typeface="Times New Roman"/>
                <a:cs typeface="Times New Roman"/>
              </a:rPr>
              <a:t>found in Simpson's jersey and </a:t>
            </a:r>
            <a:r>
              <a:rPr lang="en-GB" dirty="0" smtClean="0">
                <a:ea typeface="Times New Roman"/>
                <a:cs typeface="Times New Roman"/>
              </a:rPr>
              <a:t>blood</a:t>
            </a:r>
            <a:r>
              <a:rPr lang="en-GB" dirty="0">
                <a:ea typeface="Times New Roman"/>
                <a:cs typeface="Times New Roman"/>
              </a:rPr>
              <a:t> </a:t>
            </a:r>
            <a:r>
              <a:rPr lang="en-GB" dirty="0" smtClean="0">
                <a:ea typeface="Times New Roman"/>
                <a:cs typeface="Times New Roman"/>
              </a:rPr>
              <a:t>in 1967</a:t>
            </a:r>
            <a:endParaRPr lang="en-GB" sz="28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en-GB" dirty="0" smtClean="0">
                <a:ea typeface="Times New Roman"/>
                <a:cs typeface="Times New Roman"/>
              </a:rPr>
              <a:t>18 </a:t>
            </a:r>
            <a:r>
              <a:rPr lang="en-GB" dirty="0">
                <a:ea typeface="Times New Roman"/>
                <a:cs typeface="Times New Roman"/>
              </a:rPr>
              <a:t>July, Stage 15: </a:t>
            </a:r>
            <a:r>
              <a:rPr lang="en-GB" dirty="0" smtClean="0">
                <a:ea typeface="Times New Roman"/>
                <a:cs typeface="Times New Roman"/>
              </a:rPr>
              <a:t>Fabio </a:t>
            </a:r>
            <a:r>
              <a:rPr lang="en-GB" dirty="0" err="1" smtClean="0">
                <a:ea typeface="Times New Roman"/>
                <a:cs typeface="Times New Roman"/>
              </a:rPr>
              <a:t>Casartelli</a:t>
            </a:r>
            <a:r>
              <a:rPr lang="en-GB" dirty="0" smtClean="0">
                <a:ea typeface="Times New Roman"/>
                <a:cs typeface="Times New Roman"/>
              </a:rPr>
              <a:t> crashed </a:t>
            </a:r>
            <a:r>
              <a:rPr lang="en-GB" dirty="0">
                <a:ea typeface="Times New Roman"/>
                <a:cs typeface="Times New Roman"/>
              </a:rPr>
              <a:t>at 88 km/h (55 mph) while descending the </a:t>
            </a:r>
            <a:r>
              <a:rPr lang="en-GB" dirty="0" smtClean="0">
                <a:ea typeface="Times New Roman"/>
                <a:cs typeface="Times New Roman"/>
              </a:rPr>
              <a:t>Col de </a:t>
            </a:r>
            <a:r>
              <a:rPr lang="en-GB" dirty="0" err="1" smtClean="0">
                <a:ea typeface="Times New Roman"/>
                <a:cs typeface="Times New Roman"/>
              </a:rPr>
              <a:t>Portet</a:t>
            </a:r>
            <a:r>
              <a:rPr lang="en-GB" dirty="0" smtClean="0">
                <a:ea typeface="Times New Roman"/>
                <a:cs typeface="Times New Roman"/>
              </a:rPr>
              <a:t> d’ </a:t>
            </a:r>
            <a:r>
              <a:rPr lang="en-GB" dirty="0" err="1" smtClean="0">
                <a:ea typeface="Times New Roman"/>
                <a:cs typeface="Times New Roman"/>
              </a:rPr>
              <a:t>Aspet</a:t>
            </a:r>
            <a:r>
              <a:rPr lang="en-GB" dirty="0" smtClean="0">
                <a:ea typeface="Times New Roman"/>
                <a:cs typeface="Times New Roman"/>
              </a:rPr>
              <a:t> in 1995.</a:t>
            </a:r>
            <a:endParaRPr lang="en-GB" sz="2800" dirty="0">
              <a:ea typeface="Calibri"/>
              <a:cs typeface="Times New Roman"/>
            </a:endParaRP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Deaths </a:t>
            </a:r>
            <a:r>
              <a:rPr lang="en-GB" dirty="0" smtClean="0">
                <a:sym typeface="Wingdings" pitchFamily="2" charset="2"/>
              </a:rPr>
              <a:t>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6265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955</Words>
  <Application>Microsoft Macintosh PowerPoint</Application>
  <PresentationFormat>Bildschirmpräsentation (4:3)</PresentationFormat>
  <Paragraphs>74</Paragraphs>
  <Slides>11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Deimos</vt:lpstr>
      <vt:lpstr>PowerPoint-Präsentation</vt:lpstr>
      <vt:lpstr>Summary</vt:lpstr>
      <vt:lpstr>What is the Tour de France?</vt:lpstr>
      <vt:lpstr>How and when did it start?</vt:lpstr>
      <vt:lpstr>Classifications♣♠♣♠♣♠</vt:lpstr>
      <vt:lpstr>Jerseys</vt:lpstr>
      <vt:lpstr>Prizes €</vt:lpstr>
      <vt:lpstr>Doping and disqualifications</vt:lpstr>
      <vt:lpstr>Deaths </vt:lpstr>
      <vt:lpstr>Lance Armstrong</vt:lpstr>
      <vt:lpstr>Eufemiano Fuentes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Tour de France</dc:title>
  <dc:creator>Luc</dc:creator>
  <cp:lastModifiedBy>Holger Lindemann</cp:lastModifiedBy>
  <cp:revision>34</cp:revision>
  <dcterms:created xsi:type="dcterms:W3CDTF">2013-04-05T10:36:23Z</dcterms:created>
  <dcterms:modified xsi:type="dcterms:W3CDTF">2013-04-26T02:15:03Z</dcterms:modified>
</cp:coreProperties>
</file>